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Janette Warburto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9A160E2-DFF5-447B-A34F-803C09F602A6}">
  <a:tblStyle styleId="{F9A160E2-DFF5-447B-A34F-803C09F602A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B415786-DC83-4725-A528-35BF12865B7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8ADD18A-DE75-46FF-9943-93844816A6C7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commentAuthors" Target="commentAuthors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1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04-21T11:55:51.499">
    <p:pos x="68" y="543"/>
    <p:text>Image of each letter within rectangles with rounded corners as if they were cards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282208dc6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282208dc61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82208dc6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282208dc61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82208dc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282208dc6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2208dc6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82208dc61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82208dc6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282208dc61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{F9A160E2-DFF5-447B-A34F-803C09F602A6}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{F9A160E2-DFF5-447B-A34F-803C09F602A6}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minutes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half a day?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8 ÷ 4 + 8 ÷ 2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15 - 2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 R A P E Z I U 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the letter Q?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5.8  ⨉  78  ÷  99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two significant figures.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5" name="Google Shape;14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minutes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half a day?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8 ÷ 4 + 8 ÷ 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+ 4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15 - 2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 R A P E Z I U 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the letter Q?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5.8  ⨉  78  ÷  99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two significant figures.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9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days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three years, assuming no year is a leap year?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 ⨉ (3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4(2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 = -24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 R O B A B I L I T 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vowel?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20.3 + 37.9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two decimal places.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7" name="Google Shape;157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8" name="Google Shape;158;p26"/>
          <p:cNvSpPr/>
          <p:nvPr/>
        </p:nvSpPr>
        <p:spPr>
          <a:xfrm>
            <a:off x="5428950" y="2712600"/>
            <a:ext cx="1432400" cy="279222"/>
          </a:xfrm>
          <a:custGeom>
            <a:rect b="b" l="l" r="r" t="t"/>
            <a:pathLst>
              <a:path extrusionOk="0" h="8818" w="57296">
                <a:moveTo>
                  <a:pt x="0" y="5066"/>
                </a:moveTo>
                <a:lnTo>
                  <a:pt x="731" y="5055"/>
                </a:lnTo>
                <a:lnTo>
                  <a:pt x="2012" y="8818"/>
                </a:lnTo>
                <a:lnTo>
                  <a:pt x="4181" y="431"/>
                </a:lnTo>
                <a:lnTo>
                  <a:pt x="57296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9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days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three years, assuming no year is a leap year?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1095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 ⨉ (3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(9 - 5)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4(2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- 7) = -24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   or 0.5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 R O B A B I L I T 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vowel?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20.3 + 37.9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two decimal places.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7.63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5" name="Google Shape;165;p27"/>
          <p:cNvGrpSpPr/>
          <p:nvPr/>
        </p:nvGrpSpPr>
        <p:grpSpPr>
          <a:xfrm>
            <a:off x="216691" y="3835475"/>
            <a:ext cx="235655" cy="481300"/>
            <a:chOff x="4963775" y="5368550"/>
            <a:chExt cx="294900" cy="481300"/>
          </a:xfrm>
        </p:grpSpPr>
        <p:cxnSp>
          <p:nvCxnSpPr>
            <p:cNvPr id="166" name="Google Shape;166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7" name="Google Shape;16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8" name="Google Shape;16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69" name="Google Shape;169;p27"/>
          <p:cNvSpPr/>
          <p:nvPr/>
        </p:nvSpPr>
        <p:spPr>
          <a:xfrm>
            <a:off x="5428950" y="2712600"/>
            <a:ext cx="1432400" cy="279222"/>
          </a:xfrm>
          <a:custGeom>
            <a:rect b="b" l="l" r="r" t="t"/>
            <a:pathLst>
              <a:path extrusionOk="0" h="8818" w="57296">
                <a:moveTo>
                  <a:pt x="0" y="5066"/>
                </a:moveTo>
                <a:lnTo>
                  <a:pt x="731" y="5055"/>
                </a:lnTo>
                <a:lnTo>
                  <a:pt x="2012" y="8818"/>
                </a:lnTo>
                <a:lnTo>
                  <a:pt x="4181" y="431"/>
                </a:lnTo>
                <a:lnTo>
                  <a:pt x="57296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70" name="Google Shape;170;p27"/>
          <p:cNvGrpSpPr/>
          <p:nvPr/>
        </p:nvGrpSpPr>
        <p:grpSpPr>
          <a:xfrm>
            <a:off x="7528323" y="1625075"/>
            <a:ext cx="185669" cy="481300"/>
            <a:chOff x="4963775" y="5368550"/>
            <a:chExt cx="294900" cy="481300"/>
          </a:xfrm>
        </p:grpSpPr>
        <p:cxnSp>
          <p:nvCxnSpPr>
            <p:cNvPr id="171" name="Google Shape;17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2" name="Google Shape;172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3" name="Google Shape;17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{7B415786-DC83-4725-A528-35BF12865B71}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 topics this week have been seen before in various formats. Question 5 specifically addresses using a calculator, which is a skill in itself and of ever growing importance. For some students, you may ask them to estimate the answer first and then use a calculator, as this teaches the understanding of what a reasonable answer should look like.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Multiplicative reasoning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Solving equations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calculator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{7B415786-DC83-4725-A528-35BF12865B71}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Multiplicative reasoning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Would maths work without BIDMAS?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Solving equations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solutions can an equation have?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have to consider when calculating probability?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calculator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using a calculator a skill, a method, or is a calculator a piece of equipment?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07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minutes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are in 3.5 hours?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 + 7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Solve for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- 11 = 13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5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letters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the word,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1" lang="en-GB" sz="2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 G E B R A</a:t>
                      </a:r>
                      <a:endParaRPr b="1" sz="2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consonant?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a calculator to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7.002  ⨉  3.7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lang="en-GB" sz="20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300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the nearest integer.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8" name="Google Shape;88;p18"/>
          <p:cNvSpPr/>
          <p:nvPr/>
        </p:nvSpPr>
        <p:spPr>
          <a:xfrm>
            <a:off x="6997575" y="2719013"/>
            <a:ext cx="639599" cy="272239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07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minutes are in 3.5 hours?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 + 7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+ 49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- 11 = 13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05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letters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the word,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L G E B R A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consonant?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a calculator to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7.002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lang="en-GB" sz="20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3.7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lang="en-GB" sz="20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300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the nearest integer.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95" name="Google Shape;95;p19"/>
          <p:cNvGrpSpPr/>
          <p:nvPr/>
        </p:nvGrpSpPr>
        <p:grpSpPr>
          <a:xfrm>
            <a:off x="239966" y="3754050"/>
            <a:ext cx="235655" cy="481300"/>
            <a:chOff x="4963775" y="5368550"/>
            <a:chExt cx="294900" cy="481300"/>
          </a:xfrm>
        </p:grpSpPr>
        <p:cxnSp>
          <p:nvCxnSpPr>
            <p:cNvPr id="96" name="Google Shape;96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7" name="Google Shape;97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8" name="Google Shape;9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99" name="Google Shape;99;p19"/>
          <p:cNvSpPr/>
          <p:nvPr/>
        </p:nvSpPr>
        <p:spPr>
          <a:xfrm>
            <a:off x="6997575" y="2719013"/>
            <a:ext cx="639599" cy="272239"/>
          </a:xfrm>
          <a:custGeom>
            <a:rect b="b" l="l" r="r" t="t"/>
            <a:pathLst>
              <a:path extrusionOk="0" h="8479" w="19919">
                <a:moveTo>
                  <a:pt x="0" y="4727"/>
                </a:moveTo>
                <a:lnTo>
                  <a:pt x="730" y="4716"/>
                </a:lnTo>
                <a:lnTo>
                  <a:pt x="2010" y="8479"/>
                </a:lnTo>
                <a:lnTo>
                  <a:pt x="4178" y="92"/>
                </a:lnTo>
                <a:lnTo>
                  <a:pt x="19919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weeks 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to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126 days?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19 - 5 ⨉ 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 = 22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1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 A R A L L E 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character that has reflection symmetry?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16.4  ÷  9.9  ⨉  5.63</a:t>
                      </a:r>
                      <a:r>
                        <a:rPr baseline="30000"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one decimal place.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5" name="Google Shape;105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weeks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equivalent to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126 days?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19 - 5 ⨉ 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19 - 15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 = 22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16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 A R A L L E 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a character that has reflection symmetry?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16.4  ÷  9.9  ⨉  5.63</a:t>
                      </a:r>
                      <a:r>
                        <a:rPr baseline="30000"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rounded to one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52.5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12" name="Google Shape;112;p21"/>
          <p:cNvGrpSpPr/>
          <p:nvPr/>
        </p:nvGrpSpPr>
        <p:grpSpPr>
          <a:xfrm>
            <a:off x="222516" y="4091425"/>
            <a:ext cx="235655" cy="481300"/>
            <a:chOff x="4963775" y="5368550"/>
            <a:chExt cx="294900" cy="481300"/>
          </a:xfrm>
        </p:grpSpPr>
        <p:cxnSp>
          <p:nvCxnSpPr>
            <p:cNvPr id="113" name="Google Shape;11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4" name="Google Shape;11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5" name="Google Shape;11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" name="Google Shape;12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seconds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18 minutes?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- 28 ÷ 2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12 - 5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 I R C U M F E R E N C 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the letter C?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60   ⨉    30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to the nearest integer.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1" name="Google Shape;12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2" name="Google Shape;122;p22"/>
          <p:cNvSpPr/>
          <p:nvPr/>
        </p:nvSpPr>
        <p:spPr>
          <a:xfrm>
            <a:off x="5139700" y="2722950"/>
            <a:ext cx="441350" cy="270900"/>
          </a:xfrm>
          <a:custGeom>
            <a:rect b="b" l="l" r="r" t="t"/>
            <a:pathLst>
              <a:path extrusionOk="0" h="10836" w="17654">
                <a:moveTo>
                  <a:pt x="0" y="6017"/>
                </a:moveTo>
                <a:lnTo>
                  <a:pt x="938" y="6003"/>
                </a:lnTo>
                <a:lnTo>
                  <a:pt x="2582" y="10836"/>
                </a:lnTo>
                <a:lnTo>
                  <a:pt x="5366" y="65"/>
                </a:lnTo>
                <a:lnTo>
                  <a:pt x="17654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Google Shape;123;p22"/>
          <p:cNvSpPr/>
          <p:nvPr/>
        </p:nvSpPr>
        <p:spPr>
          <a:xfrm>
            <a:off x="6094800" y="2722950"/>
            <a:ext cx="441350" cy="270900"/>
          </a:xfrm>
          <a:custGeom>
            <a:rect b="b" l="l" r="r" t="t"/>
            <a:pathLst>
              <a:path extrusionOk="0" h="10836" w="17654">
                <a:moveTo>
                  <a:pt x="0" y="6017"/>
                </a:moveTo>
                <a:lnTo>
                  <a:pt x="938" y="6003"/>
                </a:lnTo>
                <a:lnTo>
                  <a:pt x="2582" y="10836"/>
                </a:lnTo>
                <a:lnTo>
                  <a:pt x="5366" y="65"/>
                </a:lnTo>
                <a:lnTo>
                  <a:pt x="17654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{A8ADD18A-DE75-46FF-9943-93844816A6C7}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seconds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18 minutes?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1080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- 28 ÷ 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81 -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 ÷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81 - 14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12 - 5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7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     or 0.8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letters for the word,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2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 I R C U M F E R E N C 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choosing a letter at random what is the probability of selecting the letter C?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calculator to work out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20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60   ⨉    30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your answer to the nearest integer.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9" name="Google Shape;12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0" name="Google Shape;130;p23"/>
          <p:cNvGrpSpPr/>
          <p:nvPr/>
        </p:nvGrpSpPr>
        <p:grpSpPr>
          <a:xfrm>
            <a:off x="222516" y="3835475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34" name="Google Shape;134;p23"/>
          <p:cNvSpPr/>
          <p:nvPr/>
        </p:nvSpPr>
        <p:spPr>
          <a:xfrm>
            <a:off x="5139700" y="2722950"/>
            <a:ext cx="441350" cy="270900"/>
          </a:xfrm>
          <a:custGeom>
            <a:rect b="b" l="l" r="r" t="t"/>
            <a:pathLst>
              <a:path extrusionOk="0" h="10836" w="17654">
                <a:moveTo>
                  <a:pt x="0" y="6017"/>
                </a:moveTo>
                <a:lnTo>
                  <a:pt x="938" y="6003"/>
                </a:lnTo>
                <a:lnTo>
                  <a:pt x="2582" y="10836"/>
                </a:lnTo>
                <a:lnTo>
                  <a:pt x="5366" y="65"/>
                </a:lnTo>
                <a:lnTo>
                  <a:pt x="17654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Google Shape;135;p23"/>
          <p:cNvSpPr/>
          <p:nvPr/>
        </p:nvSpPr>
        <p:spPr>
          <a:xfrm>
            <a:off x="6094800" y="2722950"/>
            <a:ext cx="441350" cy="270900"/>
          </a:xfrm>
          <a:custGeom>
            <a:rect b="b" l="l" r="r" t="t"/>
            <a:pathLst>
              <a:path extrusionOk="0" h="10836" w="17654">
                <a:moveTo>
                  <a:pt x="0" y="6017"/>
                </a:moveTo>
                <a:lnTo>
                  <a:pt x="938" y="6003"/>
                </a:lnTo>
                <a:lnTo>
                  <a:pt x="2582" y="10836"/>
                </a:lnTo>
                <a:lnTo>
                  <a:pt x="5366" y="65"/>
                </a:lnTo>
                <a:lnTo>
                  <a:pt x="17654" y="0"/>
                </a:ln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grpSp>
        <p:nvGrpSpPr>
          <p:cNvPr id="136" name="Google Shape;136;p23"/>
          <p:cNvGrpSpPr/>
          <p:nvPr/>
        </p:nvGrpSpPr>
        <p:grpSpPr>
          <a:xfrm>
            <a:off x="7411973" y="1636725"/>
            <a:ext cx="185669" cy="481300"/>
            <a:chOff x="4963775" y="5368550"/>
            <a:chExt cx="294900" cy="481300"/>
          </a:xfrm>
        </p:grpSpPr>
        <p:cxnSp>
          <p:nvCxnSpPr>
            <p:cNvPr id="137" name="Google Shape;13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8" name="Google Shape;13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9" name="Google Shape;13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